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60" r:id="rId1"/>
  </p:sldMasterIdLst>
  <p:sldIdLst>
    <p:sldId id="280" r:id="rId2"/>
    <p:sldId id="257" r:id="rId3"/>
    <p:sldId id="284" r:id="rId4"/>
    <p:sldId id="285" r:id="rId5"/>
    <p:sldId id="286" r:id="rId6"/>
    <p:sldId id="287" r:id="rId7"/>
    <p:sldId id="258" r:id="rId8"/>
    <p:sldId id="288" r:id="rId9"/>
    <p:sldId id="289" r:id="rId10"/>
    <p:sldId id="259" r:id="rId11"/>
    <p:sldId id="260" r:id="rId12"/>
    <p:sldId id="261" r:id="rId13"/>
    <p:sldId id="262" r:id="rId14"/>
    <p:sldId id="263" r:id="rId15"/>
    <p:sldId id="269" r:id="rId16"/>
    <p:sldId id="264" r:id="rId17"/>
    <p:sldId id="271" r:id="rId18"/>
    <p:sldId id="272" r:id="rId19"/>
    <p:sldId id="283" r:id="rId20"/>
    <p:sldId id="282" r:id="rId21"/>
    <p:sldId id="292" r:id="rId22"/>
    <p:sldId id="295" r:id="rId23"/>
    <p:sldId id="294" r:id="rId24"/>
    <p:sldId id="291" r:id="rId25"/>
    <p:sldId id="296" r:id="rId26"/>
    <p:sldId id="293" r:id="rId27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6" autoAdjust="0"/>
    <p:restoredTop sz="94624" autoAdjust="0"/>
  </p:normalViewPr>
  <p:slideViewPr>
    <p:cSldViewPr>
      <p:cViewPr>
        <p:scale>
          <a:sx n="96" d="100"/>
          <a:sy n="96" d="100"/>
        </p:scale>
        <p:origin x="-1968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lipsa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Tytuł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22" name="Podtytuł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6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182F2A2-5C0E-4C95-AEE2-4C5562E996A0}" type="datetimeFigureOut">
              <a:rPr lang="pl-PL"/>
              <a:pPr>
                <a:defRPr/>
              </a:pPr>
              <a:t>2022-10-18</a:t>
            </a:fld>
            <a:endParaRPr lang="pl-PL"/>
          </a:p>
        </p:txBody>
      </p:sp>
      <p:sp>
        <p:nvSpPr>
          <p:cNvPr id="7" name="Symbol zastępczy stopki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8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E143033-2D05-46C7-86EC-4F8DEF314E7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585F1-FE3C-4C5B-A4BF-BF838553C36A}" type="datetimeFigureOut">
              <a:rPr lang="pl-PL"/>
              <a:pPr>
                <a:defRPr/>
              </a:pPr>
              <a:t>2022-10-18</a:t>
            </a:fld>
            <a:endParaRPr lang="pl-PL"/>
          </a:p>
        </p:txBody>
      </p:sp>
      <p:sp>
        <p:nvSpPr>
          <p:cNvPr id="5" name="Symbol zastępczy stopki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B8E4E-CDE5-41E9-9724-4E4BED57D9A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Prostokąt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Elipsa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Elipsa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21FD778-F803-4089-80A0-8381C818BF1B}" type="datetimeFigureOut">
              <a:rPr lang="pl-PL"/>
              <a:pPr>
                <a:defRPr/>
              </a:pPr>
              <a:t>2022-10-18</a:t>
            </a:fld>
            <a:endParaRPr lang="pl-PL"/>
          </a:p>
        </p:txBody>
      </p:sp>
      <p:sp>
        <p:nvSpPr>
          <p:cNvPr id="9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10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0EE2C31-6844-437B-86A0-16F25B73ECB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F81C3-C0B8-4648-9667-ED1DE60E5722}" type="datetimeFigureOut">
              <a:rPr lang="pl-PL"/>
              <a:pPr>
                <a:defRPr/>
              </a:pPr>
              <a:t>2022-10-18</a:t>
            </a:fld>
            <a:endParaRPr lang="pl-PL"/>
          </a:p>
        </p:txBody>
      </p:sp>
      <p:sp>
        <p:nvSpPr>
          <p:cNvPr id="6" name="Symbol zastępczy stopki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AB3FA1-380C-489B-892D-4E1A4829F06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F7CF6-D5F6-44D4-B19C-69F75ED61105}" type="datetimeFigureOut">
              <a:rPr lang="pl-PL"/>
              <a:pPr>
                <a:defRPr/>
              </a:pPr>
              <a:t>2022-10-18</a:t>
            </a:fld>
            <a:endParaRPr lang="pl-PL"/>
          </a:p>
        </p:txBody>
      </p:sp>
      <p:sp>
        <p:nvSpPr>
          <p:cNvPr id="8" name="Symbol zastępczy stopki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D8ECF8-E107-40CD-A4CB-91B22919DB2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38817-51B0-4EC3-B01D-69EA4C4F7CF0}" type="datetimeFigureOut">
              <a:rPr lang="pl-PL"/>
              <a:pPr>
                <a:defRPr/>
              </a:pPr>
              <a:t>2022-10-18</a:t>
            </a:fld>
            <a:endParaRPr lang="pl-PL"/>
          </a:p>
        </p:txBody>
      </p:sp>
      <p:sp>
        <p:nvSpPr>
          <p:cNvPr id="4" name="Symbol zastępczy stopki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A2655-B8FA-406C-8583-CF271FE29F6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rostokąt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DD8638C-9F1B-469B-9896-DE00C2555DD2}" type="datetimeFigureOut">
              <a:rPr lang="pl-PL"/>
              <a:pPr>
                <a:defRPr/>
              </a:pPr>
              <a:t>2022-10-18</a:t>
            </a:fld>
            <a:endParaRPr lang="pl-PL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3203DF0-A3AB-40EF-81C3-D24EE53E568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0EC38-BCA4-4F14-AF38-F0B74C4BB090}" type="datetimeFigureOut">
              <a:rPr lang="pl-PL"/>
              <a:pPr>
                <a:defRPr/>
              </a:pPr>
              <a:t>2022-10-18</a:t>
            </a:fld>
            <a:endParaRPr lang="pl-PL"/>
          </a:p>
        </p:txBody>
      </p:sp>
      <p:sp>
        <p:nvSpPr>
          <p:cNvPr id="6" name="Symbol zastępczy stopki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FC201-9248-4C59-A41F-FC46E878397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Schemat blokowy: proce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Schemat blokowy: proce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348A3E4-3E3B-4A7B-965C-A7D679D51ED3}" type="datetimeFigureOut">
              <a:rPr lang="pl-PL"/>
              <a:pPr>
                <a:defRPr/>
              </a:pPr>
              <a:t>2022-10-18</a:t>
            </a:fld>
            <a:endParaRPr lang="pl-PL"/>
          </a:p>
        </p:txBody>
      </p:sp>
      <p:sp>
        <p:nvSpPr>
          <p:cNvPr id="9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10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9D41672-1203-4EEA-A51B-0124587CCA9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F3A54-0979-4D03-A562-7CE1BA506608}" type="datetimeFigureOut">
              <a:rPr lang="pl-PL"/>
              <a:pPr>
                <a:defRPr/>
              </a:pPr>
              <a:t>2022-10-18</a:t>
            </a:fld>
            <a:endParaRPr lang="pl-PL"/>
          </a:p>
        </p:txBody>
      </p:sp>
      <p:sp>
        <p:nvSpPr>
          <p:cNvPr id="5" name="Symbol zastępczy stopki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C45B5-B1DD-4C57-A3DC-2FE030E5316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791A8-915F-4AD5-9B8C-2886399AFD21}" type="datetimeFigureOut">
              <a:rPr lang="pl-PL"/>
              <a:pPr>
                <a:defRPr/>
              </a:pPr>
              <a:t>2022-10-18</a:t>
            </a:fld>
            <a:endParaRPr lang="pl-PL"/>
          </a:p>
        </p:txBody>
      </p:sp>
      <p:sp>
        <p:nvSpPr>
          <p:cNvPr id="5" name="Symbol zastępczy stopki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1391F2-2279-4D96-AC78-C20808A7893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Wycinek koła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Elipsa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ierście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Prostokąt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Symbol zastępczy tytułu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033" name="Symbol zastępczy tekstu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24" name="Symbol zastępczy daty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D0D40008-0103-41A4-A374-7B7C5058B91F}" type="datetimeFigureOut">
              <a:rPr lang="pl-PL"/>
              <a:pPr>
                <a:defRPr/>
              </a:pPr>
              <a:t>2022-10-18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22" name="Symbol zastępczy numeru slajdu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EDB27EE2-B041-400A-8E8F-C8B0D2A738B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15" name="Prostokąt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13" r:id="rId1"/>
    <p:sldLayoutId id="2147484306" r:id="rId2"/>
    <p:sldLayoutId id="2147484314" r:id="rId3"/>
    <p:sldLayoutId id="2147484307" r:id="rId4"/>
    <p:sldLayoutId id="2147484308" r:id="rId5"/>
    <p:sldLayoutId id="2147484309" r:id="rId6"/>
    <p:sldLayoutId id="2147484315" r:id="rId7"/>
    <p:sldLayoutId id="2147484310" r:id="rId8"/>
    <p:sldLayoutId id="2147484316" r:id="rId9"/>
    <p:sldLayoutId id="2147484311" r:id="rId10"/>
    <p:sldLayoutId id="214748431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.png"/><Relationship Id="rId7" Type="http://schemas.openxmlformats.org/officeDocument/2006/relationships/image" Target="../media/image2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3.jpeg"/><Relationship Id="rId9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3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4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6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3.jpeg"/><Relationship Id="rId7" Type="http://schemas.openxmlformats.org/officeDocument/2006/relationships/image" Target="../media/image6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Relationship Id="rId9" Type="http://schemas.openxmlformats.org/officeDocument/2006/relationships/image" Target="../media/image70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image" Target="../media/image3.jpeg"/><Relationship Id="rId7" Type="http://schemas.openxmlformats.org/officeDocument/2006/relationships/image" Target="../media/image7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jpeg"/><Relationship Id="rId3" Type="http://schemas.openxmlformats.org/officeDocument/2006/relationships/image" Target="../media/image3.jpeg"/><Relationship Id="rId7" Type="http://schemas.openxmlformats.org/officeDocument/2006/relationships/image" Target="../media/image7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76.jpeg"/><Relationship Id="rId9" Type="http://schemas.openxmlformats.org/officeDocument/2006/relationships/image" Target="../media/image8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8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8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796136" y="1988840"/>
            <a:ext cx="3024336" cy="2376264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400" dirty="0" smtClean="0">
                <a:solidFill>
                  <a:schemeClr val="tx2">
                    <a:satMod val="130000"/>
                  </a:schemeClr>
                </a:solidFill>
              </a:rPr>
              <a:t>Inwestycje i prace wykonane w  </a:t>
            </a:r>
            <a:br>
              <a:rPr lang="pl-PL" sz="2400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pl-PL" sz="2400" dirty="0" smtClean="0">
                <a:solidFill>
                  <a:schemeClr val="tx2">
                    <a:satMod val="130000"/>
                  </a:schemeClr>
                </a:solidFill>
              </a:rPr>
              <a:t>„Ośrodku Wypoczynkowym </a:t>
            </a:r>
            <a:br>
              <a:rPr lang="pl-PL" sz="2400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pl-PL" sz="2400" dirty="0" smtClean="0">
                <a:solidFill>
                  <a:schemeClr val="tx2">
                    <a:satMod val="130000"/>
                  </a:schemeClr>
                </a:solidFill>
              </a:rPr>
              <a:t>na Plaży” </a:t>
            </a:r>
            <a:br>
              <a:rPr lang="pl-PL" sz="2400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pl-PL" sz="2400" dirty="0" smtClean="0">
                <a:solidFill>
                  <a:schemeClr val="tx2">
                    <a:satMod val="130000"/>
                  </a:schemeClr>
                </a:solidFill>
              </a:rPr>
              <a:t>rok 2021/2022</a:t>
            </a:r>
            <a:endParaRPr lang="pl-PL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6148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 descr="C:\Users\BCKiR\Desktop\2020\OW na Plaży\baner 5x2,6 ORNOCH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403648" y="116633"/>
            <a:ext cx="4189029" cy="653958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42988" y="0"/>
            <a:ext cx="7891462" cy="6921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400" dirty="0" smtClean="0">
                <a:solidFill>
                  <a:schemeClr val="tx2">
                    <a:satMod val="130000"/>
                  </a:schemeClr>
                </a:solidFill>
              </a:rPr>
              <a:t>1. </a:t>
            </a:r>
            <a:r>
              <a:rPr lang="pl-PL" sz="2400" dirty="0" smtClean="0"/>
              <a:t>Naprawa podbudówki i elewacji wiaty „grzybek”</a:t>
            </a:r>
            <a:endParaRPr lang="pl-PL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7171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BCKiR\Desktop\2022\PLAŻA 2022\SPRAWOZDANIE 2022r\Foto\Elewacja grzybek\IMG-20210814-WA0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328" y="836712"/>
            <a:ext cx="3960440" cy="5280586"/>
          </a:xfrm>
          <a:prstGeom prst="rect">
            <a:avLst/>
          </a:prstGeom>
          <a:noFill/>
        </p:spPr>
      </p:pic>
      <p:pic>
        <p:nvPicPr>
          <p:cNvPr id="1027" name="Picture 3" descr="C:\Users\BCKiR\Desktop\2022\PLAŻA 2022\SPRAWOZDANIE 2022r\Foto\Elewacja grzybek\IMG-20221012-WA003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836712"/>
            <a:ext cx="7680853" cy="5760640"/>
          </a:xfrm>
          <a:prstGeom prst="rect">
            <a:avLst/>
          </a:prstGeom>
          <a:noFill/>
        </p:spPr>
      </p:pic>
      <p:pic>
        <p:nvPicPr>
          <p:cNvPr id="1028" name="Picture 4" descr="C:\Users\BCKiR\Desktop\2022\PLAŻA 2022\SPRAWOZDANIE 2022r\Foto\Elewacja grzybek\IMG_20221014_14195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764704"/>
            <a:ext cx="7848872" cy="588665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8100392" cy="648072"/>
          </a:xfrm>
        </p:spPr>
        <p:txBody>
          <a:bodyPr>
            <a:noAutofit/>
          </a:bodyPr>
          <a:lstStyle/>
          <a:p>
            <a:pPr lvl="0" algn="ctr" eaLnBrk="1" fontAlgn="auto" hangingPunct="1">
              <a:spcAft>
                <a:spcPts val="0"/>
              </a:spcAft>
              <a:defRPr/>
            </a:pPr>
            <a:r>
              <a:rPr lang="pl-PL" sz="2400" dirty="0" smtClean="0">
                <a:solidFill>
                  <a:schemeClr val="tx2">
                    <a:satMod val="130000"/>
                  </a:schemeClr>
                </a:solidFill>
              </a:rPr>
              <a:t>2. </a:t>
            </a:r>
            <a:r>
              <a:rPr lang="pl-PL" sz="2400" dirty="0" smtClean="0"/>
              <a:t>Wycinka i cięcia pielęgnacyjne drzew na terenie OW na Plaży</a:t>
            </a:r>
            <a:br>
              <a:rPr lang="pl-PL" sz="2400" dirty="0" smtClean="0"/>
            </a:br>
            <a:r>
              <a:rPr lang="pl-PL" sz="2400" dirty="0" smtClean="0"/>
              <a:t>(świerki, modrzewie, sosny, brzozy i topole)</a:t>
            </a:r>
            <a:br>
              <a:rPr lang="pl-PL" sz="2400" dirty="0" smtClean="0"/>
            </a:br>
            <a:r>
              <a:rPr lang="pl-PL" sz="2400" dirty="0" smtClean="0"/>
              <a:t/>
            </a:r>
            <a:br>
              <a:rPr lang="pl-PL" sz="2400" dirty="0" smtClean="0"/>
            </a:br>
            <a:endParaRPr lang="pl-PL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7171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BCKiR\Desktop\2022\PLAŻA 2022\SPRAWOZDANIE 2022r\Foto\Wycinka i przycinanie drzew\IMG_20221014_1419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87389" y="1950061"/>
            <a:ext cx="5025813" cy="3769360"/>
          </a:xfrm>
          <a:prstGeom prst="rect">
            <a:avLst/>
          </a:prstGeom>
          <a:noFill/>
        </p:spPr>
      </p:pic>
      <p:pic>
        <p:nvPicPr>
          <p:cNvPr id="2051" name="Picture 3" descr="C:\Users\BCKiR\Desktop\2022\PLAŻA 2022\SPRAWOZDANIE 2022r\Foto\Wycinka i przycinanie drzew\IMG-20220825-WA0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1321293"/>
            <a:ext cx="3759021" cy="5012029"/>
          </a:xfrm>
          <a:prstGeom prst="rect">
            <a:avLst/>
          </a:prstGeom>
          <a:noFill/>
        </p:spPr>
      </p:pic>
      <p:pic>
        <p:nvPicPr>
          <p:cNvPr id="2052" name="Picture 4" descr="C:\Users\BCKiR\Desktop\2022\PLAŻA 2022\SPRAWOZDANIE 2022r\Foto\Wycinka i przycinanie drzew\IMG-20221012-WA000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1320387"/>
            <a:ext cx="3741699" cy="4988932"/>
          </a:xfrm>
          <a:prstGeom prst="rect">
            <a:avLst/>
          </a:prstGeom>
          <a:noFill/>
        </p:spPr>
      </p:pic>
      <p:pic>
        <p:nvPicPr>
          <p:cNvPr id="2053" name="Picture 5" descr="C:\Users\BCKiR\Desktop\2022\PLAŻA 2022\SPRAWOZDANIE 2022r\Foto\Wycinka i przycinanie drzew\IMG-20221012-WA001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59633" y="1196751"/>
            <a:ext cx="7344815" cy="550861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9632" y="404664"/>
            <a:ext cx="7884368" cy="649287"/>
          </a:xfrm>
        </p:spPr>
        <p:txBody>
          <a:bodyPr>
            <a:normAutofit fontScale="90000"/>
          </a:bodyPr>
          <a:lstStyle/>
          <a:p>
            <a:pPr lvl="0" algn="ctr" eaLnBrk="1" fontAlgn="auto" hangingPunct="1">
              <a:spcAft>
                <a:spcPts val="0"/>
              </a:spcAft>
              <a:defRPr/>
            </a:pPr>
            <a:r>
              <a:rPr lang="pl-PL" sz="2800" dirty="0" smtClean="0">
                <a:solidFill>
                  <a:schemeClr val="tx2">
                    <a:satMod val="130000"/>
                  </a:schemeClr>
                </a:solidFill>
              </a:rPr>
              <a:t>3. </a:t>
            </a:r>
            <a:r>
              <a:rPr lang="pl-PL" sz="2400" dirty="0" smtClean="0"/>
              <a:t>Odnowiono, pomalowano elewacje/podmurówki oraz wymieniono i </a:t>
            </a:r>
            <a:r>
              <a:rPr lang="pl-PL" sz="2400" dirty="0" err="1" smtClean="0"/>
              <a:t>zainpregnowano</a:t>
            </a:r>
            <a:r>
              <a:rPr lang="pl-PL" sz="2400" dirty="0" smtClean="0"/>
              <a:t> deski tarasowe domków typu Brda.</a:t>
            </a:r>
            <a:br>
              <a:rPr lang="pl-PL" sz="2400" dirty="0" smtClean="0"/>
            </a:br>
            <a:endParaRPr lang="pl-PL" sz="28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8195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BCKiR\Desktop\2022\PLAŻA 2022\SPRAWOZDANIE 2022r\Foto\Elewacja brdy\IMG-20210521-WA00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1115737"/>
            <a:ext cx="7140793" cy="5358943"/>
          </a:xfrm>
          <a:prstGeom prst="rect">
            <a:avLst/>
          </a:prstGeom>
          <a:noFill/>
        </p:spPr>
      </p:pic>
      <p:pic>
        <p:nvPicPr>
          <p:cNvPr id="3075" name="Picture 3" descr="C:\Users\BCKiR\Desktop\2022\PLAŻA 2022\SPRAWOZDANIE 2022r\Foto\Elewacja brdy\311927233_1169455323994338_7268955765100988986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7" y="1115227"/>
            <a:ext cx="7280809" cy="5464021"/>
          </a:xfrm>
          <a:prstGeom prst="rect">
            <a:avLst/>
          </a:prstGeom>
          <a:noFill/>
        </p:spPr>
      </p:pic>
      <p:pic>
        <p:nvPicPr>
          <p:cNvPr id="3076" name="Picture 4" descr="C:\Users\BCKiR\Desktop\2022\PLAŻA 2022\SPRAWOZDANIE 2022r\Foto\Elewacja brdy\310669585_636788247916541_4009353828693828516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640" y="980728"/>
            <a:ext cx="7560840" cy="5674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87450" y="115888"/>
            <a:ext cx="7675563" cy="719137"/>
          </a:xfrm>
        </p:spPr>
        <p:txBody>
          <a:bodyPr>
            <a:noAutofit/>
          </a:bodyPr>
          <a:lstStyle/>
          <a:p>
            <a:pPr marL="541782" indent="-514350" algn="ctr" eaLnBrk="1" fontAlgn="auto" hangingPunct="1">
              <a:spcAft>
                <a:spcPts val="0"/>
              </a:spcAft>
              <a:defRPr/>
            </a:pPr>
            <a:r>
              <a:rPr lang="pl-PL" sz="2800" dirty="0" smtClean="0">
                <a:solidFill>
                  <a:schemeClr val="tx2">
                    <a:satMod val="130000"/>
                  </a:schemeClr>
                </a:solidFill>
              </a:rPr>
              <a:t>4. Remont elewacji sanitariatów </a:t>
            </a:r>
          </a:p>
        </p:txBody>
      </p:sp>
      <p:pic>
        <p:nvPicPr>
          <p:cNvPr id="9219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Users\BCKiR\Desktop\2022\PLAŻA 2022\SPRAWOZDANIE 2022r\Foto\Elewacja sanitariaty\IMG-20221012-WA008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836712"/>
            <a:ext cx="7632848" cy="5724636"/>
          </a:xfrm>
          <a:prstGeom prst="rect">
            <a:avLst/>
          </a:prstGeom>
          <a:noFill/>
        </p:spPr>
      </p:pic>
      <p:pic>
        <p:nvPicPr>
          <p:cNvPr id="4099" name="Picture 3" descr="C:\Users\BCKiR\Desktop\2022\PLAŻA 2022\SPRAWOZDANIE 2022r\Foto\Elewacja sanitariaty\IMG-20221012-WA006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836712"/>
            <a:ext cx="7632848" cy="5724636"/>
          </a:xfrm>
          <a:prstGeom prst="rect">
            <a:avLst/>
          </a:prstGeom>
          <a:noFill/>
        </p:spPr>
      </p:pic>
      <p:pic>
        <p:nvPicPr>
          <p:cNvPr id="4101" name="Picture 5" descr="C:\Users\BCKiR\Desktop\2022\PLAŻA 2022\SPRAWOZDANIE 2022r\Foto\Elewacja sanitariaty\IMG-20221012-WA003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9633" y="836712"/>
            <a:ext cx="7704856" cy="57786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35088" y="620688"/>
            <a:ext cx="8208912" cy="935732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800" dirty="0" smtClean="0">
                <a:solidFill>
                  <a:schemeClr val="tx2">
                    <a:satMod val="130000"/>
                  </a:schemeClr>
                </a:solidFill>
              </a:rPr>
              <a:t>5. Zamontowano podgrzewacze wody oraz pociągnięto miedziane orurowanie w domkach typu BRDA </a:t>
            </a:r>
            <a:r>
              <a:rPr lang="pl-PL" sz="2800" dirty="0" smtClean="0"/>
              <a:t/>
            </a:r>
            <a:br>
              <a:rPr lang="pl-PL" sz="2800" dirty="0" smtClean="0"/>
            </a:br>
            <a:r>
              <a:rPr lang="pl-PL" sz="2800" dirty="0" smtClean="0"/>
              <a:t/>
            </a:r>
            <a:br>
              <a:rPr lang="pl-PL" sz="2800" dirty="0" smtClean="0"/>
            </a:br>
            <a:endParaRPr lang="pl-PL" sz="28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10243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C:\Users\BCKiR\Desktop\2022\PLAŻA 2022\SPRAWOZDANIE 2022r\Foto\Podgrzewacze wody\IMG-20220402-WA0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7" y="1268061"/>
            <a:ext cx="7225735" cy="5419300"/>
          </a:xfrm>
          <a:prstGeom prst="rect">
            <a:avLst/>
          </a:prstGeom>
          <a:noFill/>
        </p:spPr>
      </p:pic>
      <p:pic>
        <p:nvPicPr>
          <p:cNvPr id="5123" name="Picture 3" descr="C:\Users\BCKiR\Desktop\2022\PLAŻA 2022\SPRAWOZDANIE 2022r\Foto\Podgrzewacze wody\IMG-20220402-WA000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1268760"/>
            <a:ext cx="7272808" cy="54546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331640" y="332656"/>
            <a:ext cx="7705725" cy="649287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800" dirty="0" smtClean="0">
                <a:solidFill>
                  <a:schemeClr val="tx2">
                    <a:satMod val="130000"/>
                  </a:schemeClr>
                </a:solidFill>
              </a:rPr>
              <a:t>6. </a:t>
            </a:r>
            <a:r>
              <a:rPr lang="pl-PL" sz="2800" dirty="0" smtClean="0"/>
              <a:t>Dalsze utwardzanie gruntu </a:t>
            </a:r>
            <a:br>
              <a:rPr lang="pl-PL" sz="2800" dirty="0" smtClean="0"/>
            </a:br>
            <a:r>
              <a:rPr lang="pl-PL" sz="2800" dirty="0" smtClean="0"/>
              <a:t>na terenie podmokłym pola namiotowego</a:t>
            </a:r>
            <a:endParaRPr lang="pl-PL" sz="28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8195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C:\Users\BCKiR\Desktop\2022\PLAŻA 2022\SPRAWOZDANIE 2022r\Foto\równanie terenu podmokłego\IMG-20220714-WA00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1268760"/>
            <a:ext cx="3780420" cy="5040560"/>
          </a:xfrm>
          <a:prstGeom prst="rect">
            <a:avLst/>
          </a:prstGeom>
          <a:noFill/>
        </p:spPr>
      </p:pic>
      <p:pic>
        <p:nvPicPr>
          <p:cNvPr id="6147" name="Picture 3" descr="C:\Users\BCKiR\Desktop\2022\PLAŻA 2022\SPRAWOZDANIE 2022r\Foto\równanie terenu podmokłego\IMG-20220624-WA00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95324" y="1268760"/>
            <a:ext cx="3780420" cy="5040560"/>
          </a:xfrm>
          <a:prstGeom prst="rect">
            <a:avLst/>
          </a:prstGeom>
          <a:noFill/>
        </p:spPr>
      </p:pic>
      <p:pic>
        <p:nvPicPr>
          <p:cNvPr id="6148" name="Picture 4" descr="C:\Users\BCKiR\Desktop\2022\PLAŻA 2022\SPRAWOZDANIE 2022r\Foto\równanie terenu podmokłego\IMG-20221012-WA005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1205752"/>
            <a:ext cx="7560840" cy="5355595"/>
          </a:xfrm>
          <a:prstGeom prst="rect">
            <a:avLst/>
          </a:prstGeom>
          <a:noFill/>
        </p:spPr>
      </p:pic>
      <p:pic>
        <p:nvPicPr>
          <p:cNvPr id="6149" name="Picture 5" descr="C:\Users\BCKiR\Desktop\2022\PLAŻA 2022\SPRAWOZDANIE 2022r\Foto\równanie terenu podmokłego\IMG-20221012-WA002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63688" y="1134744"/>
            <a:ext cx="6544493" cy="53905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0" descr="C:\Users\BCKiR\Desktop\2020\OW na Plaży\FOTKI inwest\IMG_20200929_09115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619672" y="1124744"/>
            <a:ext cx="6960773" cy="5220580"/>
          </a:xfrm>
          <a:prstGeom prst="rect">
            <a:avLst/>
          </a:prstGeom>
          <a:noFill/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87624" y="116632"/>
            <a:ext cx="7675562" cy="849313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3200" dirty="0" smtClean="0">
                <a:solidFill>
                  <a:schemeClr val="tx2">
                    <a:satMod val="130000"/>
                  </a:schemeClr>
                </a:solidFill>
              </a:rPr>
              <a:t>7. Budowa miejsca na kontenery na śmieci </a:t>
            </a:r>
            <a:endParaRPr lang="pl-PL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11267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3" descr="C:\Users\asus\Desktop\logo BCKiR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Users\BCKiR\Desktop\2022\PLAŻA 2022\SPRAWOZDANIE 2022r\Foto\7. Śmieciowisko\IMG-20220729-WA00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1124744"/>
            <a:ext cx="3725144" cy="4966859"/>
          </a:xfrm>
          <a:prstGeom prst="rect">
            <a:avLst/>
          </a:prstGeom>
          <a:noFill/>
        </p:spPr>
      </p:pic>
      <p:pic>
        <p:nvPicPr>
          <p:cNvPr id="7171" name="Picture 3" descr="C:\Users\BCKiR\Desktop\2022\PLAŻA 2022\SPRAWOZDANIE 2022r\Foto\7. Śmieciowisko\IMG-20220816-WA000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1124744"/>
            <a:ext cx="3726414" cy="4968552"/>
          </a:xfrm>
          <a:prstGeom prst="rect">
            <a:avLst/>
          </a:prstGeom>
          <a:noFill/>
        </p:spPr>
      </p:pic>
      <p:pic>
        <p:nvPicPr>
          <p:cNvPr id="7172" name="Picture 4" descr="C:\Users\BCKiR\Desktop\2022\PLAŻA 2022\SPRAWOZDANIE 2022r\Foto\7. Śmieciowisko\IMG-20221012-WA007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03648" y="980728"/>
            <a:ext cx="7560840" cy="5562618"/>
          </a:xfrm>
          <a:prstGeom prst="rect">
            <a:avLst/>
          </a:prstGeom>
          <a:noFill/>
        </p:spPr>
      </p:pic>
      <p:pic>
        <p:nvPicPr>
          <p:cNvPr id="7173" name="Picture 5" descr="C:\Users\BCKiR\Desktop\2022\PLAŻA 2022\SPRAWOZDANIE 2022r\Foto\7. Śmieciowisko\IMG-20221012-WA004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59632" y="980728"/>
            <a:ext cx="3960440" cy="5568619"/>
          </a:xfrm>
          <a:prstGeom prst="rect">
            <a:avLst/>
          </a:prstGeom>
          <a:noFill/>
        </p:spPr>
      </p:pic>
      <p:pic>
        <p:nvPicPr>
          <p:cNvPr id="7174" name="Picture 6" descr="C:\Users\BCKiR\Desktop\2022\PLAŻA 2022\SPRAWOZDANIE 2022r\Foto\7. Śmieciowisko\IMG-20220830-WA001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20072" y="980728"/>
            <a:ext cx="3816424" cy="5544616"/>
          </a:xfrm>
          <a:prstGeom prst="rect">
            <a:avLst/>
          </a:prstGeom>
          <a:noFill/>
        </p:spPr>
      </p:pic>
      <p:pic>
        <p:nvPicPr>
          <p:cNvPr id="7175" name="Picture 7" descr="C:\Users\BCKiR\Desktop\2022\PLAŻA 2022\SPRAWOZDANIE 2022r\Foto\7. Śmieciowisko\IMG-20221012-WA0006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331640" y="980728"/>
            <a:ext cx="7632848" cy="5724636"/>
          </a:xfrm>
          <a:prstGeom prst="rect">
            <a:avLst/>
          </a:prstGeom>
          <a:noFill/>
        </p:spPr>
      </p:pic>
      <p:pic>
        <p:nvPicPr>
          <p:cNvPr id="7176" name="Picture 8" descr="C:\Users\BCKiR\Desktop\2022\PLAŻA 2022\SPRAWOZDANIE 2022r\Foto\7. Śmieciowisko\IMG-20221012-WA0002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259632" y="908720"/>
            <a:ext cx="7632848" cy="5724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1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1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9632" y="260648"/>
            <a:ext cx="7675562" cy="849313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3200" dirty="0" smtClean="0">
                <a:solidFill>
                  <a:schemeClr val="tx2">
                    <a:satMod val="130000"/>
                  </a:schemeClr>
                </a:solidFill>
              </a:rPr>
              <a:t>8. Demontaż obrzeży betonowych i równanie ścieżek przy domkach typu BRDA</a:t>
            </a:r>
            <a:endParaRPr lang="pl-PL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11267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C:\Users\BCKiR\Desktop\2022\PLAŻA 2022\SPRAWOZDANIE 2022r\Foto\8. Równanie ścieżek przy domkach\IMG-20221012-WA005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1411403"/>
            <a:ext cx="3637433" cy="4849911"/>
          </a:xfrm>
          <a:prstGeom prst="rect">
            <a:avLst/>
          </a:prstGeom>
          <a:noFill/>
        </p:spPr>
      </p:pic>
      <p:pic>
        <p:nvPicPr>
          <p:cNvPr id="8196" name="Picture 4" descr="C:\Users\BCKiR\Desktop\2022\PLAŻA 2022\SPRAWOZDANIE 2022r\Foto\8. Równanie ścieżek przy domkach\IMG-20221012-WA009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1410718"/>
            <a:ext cx="3619945" cy="4826593"/>
          </a:xfrm>
          <a:prstGeom prst="rect">
            <a:avLst/>
          </a:prstGeom>
          <a:noFill/>
        </p:spPr>
      </p:pic>
      <p:pic>
        <p:nvPicPr>
          <p:cNvPr id="8197" name="Picture 5" descr="C:\Users\BCKiR\Desktop\2022\PLAŻA 2022\SPRAWOZDANIE 2022r\Foto\8. Równanie ścieżek przy domkach\IMG-20221012-WA007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1211360"/>
            <a:ext cx="5469583" cy="5393259"/>
          </a:xfrm>
          <a:prstGeom prst="rect">
            <a:avLst/>
          </a:prstGeom>
          <a:noFill/>
        </p:spPr>
      </p:pic>
      <p:pic>
        <p:nvPicPr>
          <p:cNvPr id="8198" name="Picture 6" descr="C:\Users\BCKiR\Desktop\2022\PLAŻA 2022\SPRAWOZDANIE 2022r\Foto\8. Równanie ścieżek przy domkach\IMG-20221012-WA005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59632" y="1214754"/>
            <a:ext cx="7344816" cy="55086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87450" y="115888"/>
            <a:ext cx="7675563" cy="719137"/>
          </a:xfrm>
        </p:spPr>
        <p:txBody>
          <a:bodyPr>
            <a:noAutofit/>
          </a:bodyPr>
          <a:lstStyle/>
          <a:p>
            <a:pPr marL="541782" indent="-514350" algn="ctr" eaLnBrk="1" fontAlgn="auto" hangingPunct="1">
              <a:spcAft>
                <a:spcPts val="0"/>
              </a:spcAft>
              <a:defRPr/>
            </a:pPr>
            <a:r>
              <a:rPr lang="pl-PL" sz="2800" dirty="0" smtClean="0">
                <a:solidFill>
                  <a:schemeClr val="tx2">
                    <a:satMod val="130000"/>
                  </a:schemeClr>
                </a:solidFill>
              </a:rPr>
              <a:t>9. </a:t>
            </a:r>
            <a:r>
              <a:rPr lang="pl-PL" sz="2800" dirty="0" smtClean="0"/>
              <a:t>Wykonanie nasadzeń</a:t>
            </a:r>
            <a:endParaRPr lang="pl-PL" sz="2800" dirty="0" smtClean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9219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C:\Users\BCKiR\Desktop\2022\PLAŻA 2022\SPRAWOZDANIE 2022r\Foto\Nasadzenia\IMG_20221017_1123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517994" y="1826822"/>
            <a:ext cx="5040560" cy="3780420"/>
          </a:xfrm>
          <a:prstGeom prst="rect">
            <a:avLst/>
          </a:prstGeom>
          <a:noFill/>
        </p:spPr>
      </p:pic>
      <p:pic>
        <p:nvPicPr>
          <p:cNvPr id="4" name="Picture 4" descr="C:\Users\BCKiR\Desktop\2022\PLAŻA 2022\SPRAWOZDANIE 2022r\Foto\Nasadzenia\IMG_20221017_11214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34932" y="1826823"/>
            <a:ext cx="5040561" cy="3780421"/>
          </a:xfrm>
          <a:prstGeom prst="rect">
            <a:avLst/>
          </a:prstGeom>
          <a:noFill/>
        </p:spPr>
      </p:pic>
      <p:pic>
        <p:nvPicPr>
          <p:cNvPr id="9221" name="Picture 5" descr="C:\Users\BCKiR\Desktop\2022\PLAŻA 2022\SPRAWOZDANIE 2022r\Foto\Nasadzenia\IMG_20221017_11224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640" y="980728"/>
            <a:ext cx="7488832" cy="56166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7675563" cy="6477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800" dirty="0" smtClean="0">
                <a:solidFill>
                  <a:schemeClr val="tx2">
                    <a:satMod val="130000"/>
                  </a:schemeClr>
                </a:solidFill>
              </a:rPr>
              <a:t>10. </a:t>
            </a:r>
            <a:r>
              <a:rPr lang="pl-PL" sz="2800" dirty="0" smtClean="0"/>
              <a:t>Montaż klimatyzatorów w nowych domkach</a:t>
            </a:r>
            <a:br>
              <a:rPr lang="pl-PL" sz="2800" dirty="0" smtClean="0"/>
            </a:br>
            <a:endParaRPr lang="pl-PL" sz="28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10243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 descr="C:\Users\BCKiR\Desktop\2022\PLAŻA 2022\SPRAWOZDANIE 2022r\Foto\10. Montaż klimatyzatorów\IMG-20221012-WA008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980728"/>
            <a:ext cx="6887073" cy="5165305"/>
          </a:xfrm>
          <a:prstGeom prst="rect">
            <a:avLst/>
          </a:prstGeom>
          <a:noFill/>
        </p:spPr>
      </p:pic>
      <p:pic>
        <p:nvPicPr>
          <p:cNvPr id="3" name="Picture 3" descr="C:\Users\BCKiR\Desktop\2022\PLAŻA 2022\SPRAWOZDANIE 2022r\Foto\10. Montaż klimatyzatorów\IMG-20221012-WA008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980728"/>
            <a:ext cx="6912768" cy="5184576"/>
          </a:xfrm>
          <a:prstGeom prst="rect">
            <a:avLst/>
          </a:prstGeom>
          <a:noFill/>
        </p:spPr>
      </p:pic>
      <p:pic>
        <p:nvPicPr>
          <p:cNvPr id="4" name="Picture 4" descr="C:\Users\BCKiR\Desktop\2022\PLAŻA 2022\SPRAWOZDANIE 2022r\Foto\10. Montaż klimatyzatorów\IMG-20221012-WA008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980728"/>
            <a:ext cx="6984776" cy="52385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9632" y="332656"/>
            <a:ext cx="7675562" cy="849313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3200" dirty="0" smtClean="0">
                <a:solidFill>
                  <a:schemeClr val="tx2">
                    <a:satMod val="130000"/>
                  </a:schemeClr>
                </a:solidFill>
              </a:rPr>
              <a:t>11.  Montaż nowej skrzynki elektrycznej na polu namiotowym</a:t>
            </a:r>
            <a:endParaRPr lang="pl-PL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11267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 descr="C:\Users\BCKiR\Desktop\2022\PLAŻA 2022\SPRAWOZDANIE 2022r\Foto\11. Skrzynka elektryczna na polu namiotowym\IMG_20221014_1411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40486" y="2082798"/>
            <a:ext cx="4953172" cy="3714879"/>
          </a:xfrm>
          <a:prstGeom prst="rect">
            <a:avLst/>
          </a:prstGeom>
          <a:noFill/>
        </p:spPr>
      </p:pic>
      <p:pic>
        <p:nvPicPr>
          <p:cNvPr id="3" name="Picture 3" descr="C:\Users\BCKiR\Desktop\2022\PLAŻA 2022\SPRAWOZDANIE 2022r\Foto\11. Skrzynka elektryczna na polu namiotowym\IMG_20221014_14111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523994" y="2064697"/>
            <a:ext cx="4992555" cy="37444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8888" y="188913"/>
            <a:ext cx="7675562" cy="575791"/>
          </a:xfrm>
        </p:spPr>
        <p:txBody>
          <a:bodyPr>
            <a:noAutofit/>
          </a:bodyPr>
          <a:lstStyle/>
          <a:p>
            <a:pPr marL="541782" indent="-514350" algn="ctr" eaLnBrk="1" fontAlgn="auto" hangingPunct="1">
              <a:spcAft>
                <a:spcPts val="0"/>
              </a:spcAft>
              <a:defRPr/>
            </a:pPr>
            <a:r>
              <a:rPr lang="pl-PL" sz="2400" dirty="0" smtClean="0"/>
              <a:t>12.  Usuwanie korzeni i pni przy domkach </a:t>
            </a:r>
            <a:endParaRPr lang="pl-PL" sz="2400" dirty="0" smtClean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12291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 descr="C:\Users\BCKiR\Desktop\2022\PLAŻA 2022\SPRAWOZDANIE 2022r\Foto\12. usówanie korzeni przy domkach\IMG_20221014_1422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70049" y="1946374"/>
            <a:ext cx="4844849" cy="3633637"/>
          </a:xfrm>
          <a:prstGeom prst="rect">
            <a:avLst/>
          </a:prstGeom>
          <a:noFill/>
        </p:spPr>
      </p:pic>
      <p:pic>
        <p:nvPicPr>
          <p:cNvPr id="3" name="Picture 3" descr="C:\Users\BCKiR\Desktop\2022\PLAŻA 2022\SPRAWOZDANIE 2022r\Foto\12. usówanie korzeni przy domkach\IMG-20221012-WA00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1340768"/>
            <a:ext cx="3618400" cy="4824535"/>
          </a:xfrm>
          <a:prstGeom prst="rect">
            <a:avLst/>
          </a:prstGeom>
          <a:noFill/>
        </p:spPr>
      </p:pic>
      <p:pic>
        <p:nvPicPr>
          <p:cNvPr id="4" name="Picture 4" descr="C:\Users\BCKiR\Desktop\2022\PLAŻA 2022\SPRAWOZDANIE 2022r\Foto\12. usówanie korzeni przy domkach\IMG-20221012-WA007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1340768"/>
            <a:ext cx="3696240" cy="4928320"/>
          </a:xfrm>
          <a:prstGeom prst="rect">
            <a:avLst/>
          </a:prstGeom>
          <a:noFill/>
        </p:spPr>
      </p:pic>
      <p:pic>
        <p:nvPicPr>
          <p:cNvPr id="12293" name="Picture 5" descr="C:\Users\BCKiR\Desktop\2022\PLAŻA 2022\SPRAWOZDANIE 2022r\Foto\12. usówanie korzeni przy domkach\IMG-20221012-WA005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20072" y="1340768"/>
            <a:ext cx="3707142" cy="49428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8352928" cy="719137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3200" dirty="0" smtClean="0">
                <a:solidFill>
                  <a:schemeClr val="tx2">
                    <a:satMod val="130000"/>
                  </a:schemeClr>
                </a:solidFill>
              </a:rPr>
              <a:t>13. Wynajęcie i p</a:t>
            </a:r>
            <a:r>
              <a:rPr lang="pl-PL" sz="3200" dirty="0" smtClean="0"/>
              <a:t>ostawienie w sezonie letnim kontenera sanitarnego na potrzeby pola namiotowego</a:t>
            </a:r>
            <a:endParaRPr lang="pl-PL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13315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9" descr="C:\Users\BCKiR\AppData\Local\Microsoft\Windows\INetCache\Content.Outlook\EURH32YK\IMG-20200706-WA000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259632" y="1253964"/>
            <a:ext cx="3521487" cy="4695316"/>
          </a:xfrm>
          <a:prstGeom prst="rect">
            <a:avLst/>
          </a:prstGeom>
          <a:noFill/>
        </p:spPr>
      </p:pic>
      <p:pic>
        <p:nvPicPr>
          <p:cNvPr id="13322" name="Picture 10" descr="C:\Users\BCKiR\AppData\Local\Microsoft\Windows\INetCache\Content.Outlook\EURH32YK\IMG-20200706-WA0002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483768" y="1412776"/>
            <a:ext cx="3780420" cy="5040560"/>
          </a:xfrm>
          <a:prstGeom prst="rect">
            <a:avLst/>
          </a:prstGeom>
          <a:noFill/>
        </p:spPr>
      </p:pic>
      <p:pic>
        <p:nvPicPr>
          <p:cNvPr id="13" name="Picture 8" descr="C:\Users\BCKiR\AppData\Local\Microsoft\Windows\INetCache\Content.Outlook\EURH32YK\IMG-20200706-WA0003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860032" y="1556792"/>
            <a:ext cx="3780420" cy="50405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8888" y="188913"/>
            <a:ext cx="7675562" cy="849312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3200" dirty="0" smtClean="0">
                <a:solidFill>
                  <a:schemeClr val="tx2">
                    <a:satMod val="130000"/>
                  </a:schemeClr>
                </a:solidFill>
              </a:rPr>
              <a:t>14. Montaż „stoperów” na motocykle i </a:t>
            </a:r>
            <a:r>
              <a:rPr lang="pl-PL" sz="3200" dirty="0" err="1" smtClean="0">
                <a:solidFill>
                  <a:schemeClr val="tx2">
                    <a:satMod val="130000"/>
                  </a:schemeClr>
                </a:solidFill>
              </a:rPr>
              <a:t>quady</a:t>
            </a:r>
            <a:endParaRPr lang="pl-PL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14339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 descr="C:\Users\BCKiR\Desktop\2022\PLAŻA 2022\SPRAWOZDANIE 2022r\Foto\Stopery na motocykle i qady\IMG-20221012-WA00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1412776"/>
            <a:ext cx="3726414" cy="4968552"/>
          </a:xfrm>
          <a:prstGeom prst="rect">
            <a:avLst/>
          </a:prstGeom>
          <a:noFill/>
        </p:spPr>
      </p:pic>
      <p:pic>
        <p:nvPicPr>
          <p:cNvPr id="13316" name="Picture 4" descr="C:\Users\BCKiR\Desktop\2022\PLAŻA 2022\SPRAWOZDANIE 2022r\Foto\Stopery na motocykle i qady\IMG_20221014_14243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57633" y="2031201"/>
            <a:ext cx="4947380" cy="37105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331640" y="404664"/>
            <a:ext cx="7675562" cy="93662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3200" dirty="0" smtClean="0">
                <a:solidFill>
                  <a:schemeClr val="tx2">
                    <a:satMod val="130000"/>
                  </a:schemeClr>
                </a:solidFill>
              </a:rPr>
              <a:t>15. </a:t>
            </a:r>
            <a:r>
              <a:rPr lang="pl-PL" sz="3200" dirty="0" smtClean="0"/>
              <a:t>Zamontowanie słupków ograniczających wjazd na teren plaży</a:t>
            </a:r>
            <a:r>
              <a:rPr lang="pl-PL" sz="3200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pl-PL" sz="3200" dirty="0" smtClean="0">
                <a:solidFill>
                  <a:schemeClr val="tx2">
                    <a:satMod val="130000"/>
                  </a:schemeClr>
                </a:solidFill>
              </a:rPr>
            </a:br>
            <a:endParaRPr lang="pl-PL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15363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 descr="C:\Users\BCKiR\Desktop\2022\PLAŻA 2022\SPRAWOZDANIE 2022r\Foto\15. bramy wjazdowe\IMG-20221012-WA004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1484784"/>
            <a:ext cx="3600400" cy="4800533"/>
          </a:xfrm>
          <a:prstGeom prst="rect">
            <a:avLst/>
          </a:prstGeom>
          <a:noFill/>
        </p:spPr>
      </p:pic>
      <p:pic>
        <p:nvPicPr>
          <p:cNvPr id="14339" name="Picture 3" descr="C:\Users\BCKiR\Desktop\2022\PLAŻA 2022\SPRAWOZDANIE 2022r\Foto\15. bramy wjazdowe\IMG_20221014_14114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75989" y="2084851"/>
            <a:ext cx="4800533" cy="36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331640" y="620688"/>
            <a:ext cx="7675562" cy="849312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400" dirty="0" smtClean="0">
                <a:solidFill>
                  <a:schemeClr val="tx2">
                    <a:satMod val="130000"/>
                  </a:schemeClr>
                </a:solidFill>
              </a:rPr>
              <a:t>16. Budowa 4 wiat zakupionych w ramach współpracy Lokalnej Grupy Działania ze Szczecinka w ramach dofinansowania z PROW 2014-2020 Projekt pn: „ Małe Inwestycje Lokalnej Architektury”</a:t>
            </a:r>
            <a:endParaRPr lang="pl-PL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21507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2" descr="C:\Users\BCKiR\Desktop\2022\PLAŻA 2022\SPRAWOZDANIE 2022r\Foto\16. Wiaty LGD\IMG-20221012-WA006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2056611"/>
            <a:ext cx="3405555" cy="4540740"/>
          </a:xfrm>
          <a:prstGeom prst="rect">
            <a:avLst/>
          </a:prstGeom>
          <a:noFill/>
        </p:spPr>
      </p:pic>
      <p:pic>
        <p:nvPicPr>
          <p:cNvPr id="1026" name="Picture 2" descr="C:\Users\BCKiR\Desktop\2022\PLAŻA 2022\SPRAWOZDANIE 2022r\Foto\16. Wiaty LGD\IMG-20221012-WA006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2056711"/>
            <a:ext cx="3406746" cy="4542328"/>
          </a:xfrm>
          <a:prstGeom prst="rect">
            <a:avLst/>
          </a:prstGeom>
          <a:noFill/>
        </p:spPr>
      </p:pic>
      <p:pic>
        <p:nvPicPr>
          <p:cNvPr id="1027" name="Picture 3" descr="C:\Users\BCKiR\Desktop\2022\PLAŻA 2022\SPRAWOZDANIE 2022r\Foto\16. Wiaty LGD\IMG-20221012-WA005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640" y="1988840"/>
            <a:ext cx="3456383" cy="4608511"/>
          </a:xfrm>
          <a:prstGeom prst="rect">
            <a:avLst/>
          </a:prstGeom>
          <a:noFill/>
        </p:spPr>
      </p:pic>
      <p:pic>
        <p:nvPicPr>
          <p:cNvPr id="1028" name="Picture 4" descr="C:\Users\BCKiR\Desktop\2022\PLAŻA 2022\SPRAWOZDANIE 2022r\Foto\16. Wiaty LGD\IMG-20221012-WA004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6056" y="1988839"/>
            <a:ext cx="3456384" cy="4608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331640" y="620688"/>
            <a:ext cx="7675562" cy="503783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300" dirty="0" smtClean="0">
                <a:solidFill>
                  <a:schemeClr val="tx2">
                    <a:satMod val="130000"/>
                  </a:schemeClr>
                </a:solidFill>
              </a:rPr>
              <a:t>17. Budowa pomostu zakupionego w ramach projektu współpracy Lokalnej Grupy Działania ze Szczecinka w ramach dofinansowania z PROW 2014-2020 </a:t>
            </a:r>
            <a:br>
              <a:rPr lang="pl-PL" sz="2300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pl-PL" sz="2300" dirty="0" smtClean="0">
                <a:solidFill>
                  <a:schemeClr val="tx2">
                    <a:satMod val="130000"/>
                  </a:schemeClr>
                </a:solidFill>
              </a:rPr>
              <a:t>Projekt pn: „ Małe Inwestycje Lokalnej Architektury”</a:t>
            </a:r>
            <a:endParaRPr lang="pl-PL" sz="23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22531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BCKiR\Desktop\2022\PLAŻA 2022\SPRAWOZDANIE 2022r\Foto\17. pomost pływający LGD\IMG-20220830-WA00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3" y="1766899"/>
            <a:ext cx="3676847" cy="4902462"/>
          </a:xfrm>
          <a:prstGeom prst="rect">
            <a:avLst/>
          </a:prstGeom>
          <a:noFill/>
        </p:spPr>
      </p:pic>
      <p:pic>
        <p:nvPicPr>
          <p:cNvPr id="2051" name="Picture 3" descr="C:\Users\BCKiR\Desktop\2022\PLAŻA 2022\SPRAWOZDANIE 2022r\Foto\17. pomost pływający LGD\IMG-20220831-WA00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1764218"/>
            <a:ext cx="3659585" cy="4879447"/>
          </a:xfrm>
          <a:prstGeom prst="rect">
            <a:avLst/>
          </a:prstGeom>
          <a:noFill/>
        </p:spPr>
      </p:pic>
      <p:pic>
        <p:nvPicPr>
          <p:cNvPr id="2052" name="Picture 4" descr="C:\Users\BCKiR\Desktop\2022\PLAŻA 2022\SPRAWOZDANIE 2022r\Foto\17. pomost pływający LGD\IMG-20220904-WA000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1700808"/>
            <a:ext cx="3780421" cy="5040560"/>
          </a:xfrm>
          <a:prstGeom prst="rect">
            <a:avLst/>
          </a:prstGeom>
          <a:noFill/>
        </p:spPr>
      </p:pic>
      <p:pic>
        <p:nvPicPr>
          <p:cNvPr id="2053" name="Picture 5" descr="C:\Users\BCKiR\Desktop\2022\PLAŻA 2022\SPRAWOZDANIE 2022r\Foto\17. pomost pływający LGD\IMG_20221014_14125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4445986" y="2330878"/>
            <a:ext cx="5040560" cy="37804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9632" y="260648"/>
            <a:ext cx="7675562" cy="431775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400" dirty="0" smtClean="0">
                <a:solidFill>
                  <a:schemeClr val="tx2">
                    <a:satMod val="130000"/>
                  </a:schemeClr>
                </a:solidFill>
              </a:rPr>
              <a:t>18.  </a:t>
            </a:r>
            <a:r>
              <a:rPr lang="pl-PL" sz="2400" dirty="0" smtClean="0">
                <a:solidFill>
                  <a:srgbClr val="4F271C">
                    <a:shade val="30000"/>
                    <a:satMod val="150000"/>
                  </a:srgbClr>
                </a:solidFill>
              </a:rPr>
              <a:t>Naprawa i malowanie górnej bramy wjazdowej </a:t>
            </a:r>
            <a:endParaRPr lang="pl-PL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24579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BCKiR\Desktop\2022\PLAŻA 2022\SPRAWOZDANIE 2022r\Foto\18. Naprawa ogrodzenia bramy\IMG-20221012-WA00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980728"/>
            <a:ext cx="7074670" cy="5309320"/>
          </a:xfrm>
          <a:prstGeom prst="rect">
            <a:avLst/>
          </a:prstGeom>
          <a:noFill/>
        </p:spPr>
      </p:pic>
      <p:pic>
        <p:nvPicPr>
          <p:cNvPr id="3075" name="Picture 3" descr="C:\Users\BCKiR\Desktop\2022\PLAŻA 2022\SPRAWOZDANIE 2022r\Foto\18. Naprawa ogrodzenia bramy\IMG-20220713-WA00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836712"/>
            <a:ext cx="4248472" cy="56610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8888" y="188913"/>
            <a:ext cx="7675562" cy="849312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400" dirty="0" smtClean="0">
                <a:solidFill>
                  <a:schemeClr val="tx2">
                    <a:satMod val="130000"/>
                  </a:schemeClr>
                </a:solidFill>
              </a:rPr>
              <a:t>19. </a:t>
            </a:r>
            <a:r>
              <a:rPr lang="pl-PL" sz="2400" dirty="0" smtClean="0"/>
              <a:t>Wykonanie szeregu prac naprawczych sprzętu </a:t>
            </a:r>
            <a:br>
              <a:rPr lang="pl-PL" sz="2400" dirty="0" smtClean="0"/>
            </a:br>
            <a:endParaRPr lang="pl-PL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25603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Picture 9" descr="C:\Users\BCKiR\Desktop\2020\OW na Plaży\FOTKI inwest\Foto\IMG_20200623_120806376_HDR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187625" y="980728"/>
            <a:ext cx="6624736" cy="4968552"/>
          </a:xfrm>
          <a:prstGeom prst="rect">
            <a:avLst/>
          </a:prstGeom>
          <a:noFill/>
        </p:spPr>
      </p:pic>
      <p:pic>
        <p:nvPicPr>
          <p:cNvPr id="25610" name="Picture 10" descr="C:\Users\BCKiR\Desktop\2020\OW na Plaży\FOTKI inwest\Foto\IMG_20200623_120947915_HDR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379645" y="980728"/>
            <a:ext cx="7200800" cy="5400600"/>
          </a:xfrm>
          <a:prstGeom prst="rect">
            <a:avLst/>
          </a:prstGeom>
          <a:noFill/>
        </p:spPr>
      </p:pic>
      <p:pic>
        <p:nvPicPr>
          <p:cNvPr id="4098" name="Picture 2" descr="C:\Users\BCKiR\Desktop\2022\PLAŻA 2022\SPRAWOZDANIE 2022r\Foto\19. Naprawy sprzętu\IMG-20220713-WA000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1196751"/>
            <a:ext cx="3906433" cy="5208579"/>
          </a:xfrm>
          <a:prstGeom prst="rect">
            <a:avLst/>
          </a:prstGeom>
          <a:noFill/>
        </p:spPr>
      </p:pic>
      <p:pic>
        <p:nvPicPr>
          <p:cNvPr id="4102" name="Picture 6" descr="C:\Users\BCKiR\Desktop\2022\PLAŻA 2022\SPRAWOZDANIE 2022r\Foto\19. Naprawy sprzętu\IMG-20220908-WA000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4048" y="980728"/>
            <a:ext cx="3942437" cy="5256584"/>
          </a:xfrm>
          <a:prstGeom prst="rect">
            <a:avLst/>
          </a:prstGeom>
          <a:noFill/>
        </p:spPr>
      </p:pic>
      <p:pic>
        <p:nvPicPr>
          <p:cNvPr id="4104" name="Picture 8" descr="C:\Users\BCKiR\Desktop\2022\PLAŻA 2022\SPRAWOZDANIE 2022r\Foto\19. Naprawy sprzętu\IMG-20220905-WA000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43608" y="980729"/>
            <a:ext cx="3996443" cy="5328592"/>
          </a:xfrm>
          <a:prstGeom prst="rect">
            <a:avLst/>
          </a:prstGeom>
          <a:noFill/>
        </p:spPr>
      </p:pic>
      <p:pic>
        <p:nvPicPr>
          <p:cNvPr id="4105" name="Picture 9" descr="C:\Users\BCKiR\Desktop\2022\PLAŻA 2022\SPRAWOZDANIE 2022r\Foto\19. Naprawy sprzętu\IMG-20221012-WA0028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4048" y="980728"/>
            <a:ext cx="3996443" cy="53285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7675562" cy="1008633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900" dirty="0" smtClean="0">
                <a:solidFill>
                  <a:schemeClr val="tx2">
                    <a:satMod val="130000"/>
                  </a:schemeClr>
                </a:solidFill>
              </a:rPr>
              <a:t>20. Zakup sprzętu i materiałów</a:t>
            </a:r>
            <a:r>
              <a:rPr lang="pl-PL" sz="3200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pl-PL" sz="3200" dirty="0" smtClean="0">
                <a:solidFill>
                  <a:schemeClr val="tx2">
                    <a:satMod val="130000"/>
                  </a:schemeClr>
                </a:solidFill>
              </a:rPr>
            </a:br>
            <a:endParaRPr lang="pl-PL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15363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C:\Users\BCKiR\Desktop\2022\PLAŻA 2022\SPRAWOZDANIE 2022r\Foto\Zakupy\IMG-20221012-WA00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1196752"/>
            <a:ext cx="3834426" cy="5112568"/>
          </a:xfrm>
          <a:prstGeom prst="rect">
            <a:avLst/>
          </a:prstGeom>
          <a:noFill/>
        </p:spPr>
      </p:pic>
      <p:pic>
        <p:nvPicPr>
          <p:cNvPr id="5123" name="Picture 3" descr="C:\Users\BCKiR\Desktop\2022\PLAŻA 2022\SPRAWOZDANIE 2022r\Foto\Zakupy\IMG-20221012-WA003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1196752"/>
            <a:ext cx="3834426" cy="5112568"/>
          </a:xfrm>
          <a:prstGeom prst="rect">
            <a:avLst/>
          </a:prstGeom>
          <a:noFill/>
        </p:spPr>
      </p:pic>
      <p:pic>
        <p:nvPicPr>
          <p:cNvPr id="5124" name="Picture 4" descr="C:\Users\BCKiR\Desktop\2022\PLAŻA 2022\SPRAWOZDANIE 2022r\Foto\Zakupy\IMG_20221017_08284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467544" y="1772816"/>
            <a:ext cx="5184576" cy="3888432"/>
          </a:xfrm>
          <a:prstGeom prst="rect">
            <a:avLst/>
          </a:prstGeom>
          <a:noFill/>
        </p:spPr>
      </p:pic>
      <p:pic>
        <p:nvPicPr>
          <p:cNvPr id="5125" name="Picture 5" descr="C:\Users\BCKiR\Desktop\2022\PLAŻA 2022\SPRAWOZDANIE 2022r\Foto\Zakupy\IMG_20221017_08314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4427983" y="1772816"/>
            <a:ext cx="5184576" cy="3888432"/>
          </a:xfrm>
          <a:prstGeom prst="rect">
            <a:avLst/>
          </a:prstGeom>
          <a:noFill/>
        </p:spPr>
      </p:pic>
      <p:pic>
        <p:nvPicPr>
          <p:cNvPr id="5126" name="Picture 6" descr="C:\Users\BCKiR\Desktop\2022\PLAŻA 2022\SPRAWOZDANIE 2022r\Foto\Zakupy\IMG_20221017_08274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59632" y="980728"/>
            <a:ext cx="7599168" cy="5699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8888" y="188913"/>
            <a:ext cx="7675562" cy="849312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400" dirty="0" smtClean="0">
                <a:solidFill>
                  <a:schemeClr val="tx2">
                    <a:satMod val="130000"/>
                  </a:schemeClr>
                </a:solidFill>
              </a:rPr>
              <a:t>21. </a:t>
            </a:r>
            <a:r>
              <a:rPr lang="pl-PL" sz="2400" dirty="0" smtClean="0"/>
              <a:t>Usunięcie skutków wichury w styczniu 2022r.</a:t>
            </a:r>
            <a:br>
              <a:rPr lang="pl-PL" sz="2400" dirty="0" smtClean="0"/>
            </a:br>
            <a:endParaRPr lang="pl-PL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25603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C:\Users\BCKiR\Desktop\2022\PLAŻA 2022\SPRAWOZDANIE 2022r\Foto\Wichura tyczeń\IMG-20220130-WA00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1052736"/>
            <a:ext cx="3780420" cy="5040560"/>
          </a:xfrm>
          <a:prstGeom prst="rect">
            <a:avLst/>
          </a:prstGeom>
          <a:noFill/>
        </p:spPr>
      </p:pic>
      <p:pic>
        <p:nvPicPr>
          <p:cNvPr id="6147" name="Picture 3" descr="C:\Users\BCKiR\Desktop\2022\PLAŻA 2022\SPRAWOZDANIE 2022r\Foto\Wichura tyczeń\IMG-20220130-WA00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1052737"/>
            <a:ext cx="3780419" cy="5040560"/>
          </a:xfrm>
          <a:prstGeom prst="rect">
            <a:avLst/>
          </a:prstGeom>
          <a:noFill/>
        </p:spPr>
      </p:pic>
      <p:pic>
        <p:nvPicPr>
          <p:cNvPr id="6148" name="Picture 4" descr="C:\Users\BCKiR\Desktop\2022\PLAŻA 2022\SPRAWOZDANIE 2022r\Foto\Wichura tyczeń\IMG-20220130-WA00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1064841"/>
            <a:ext cx="3771342" cy="5028456"/>
          </a:xfrm>
          <a:prstGeom prst="rect">
            <a:avLst/>
          </a:prstGeom>
          <a:noFill/>
        </p:spPr>
      </p:pic>
      <p:pic>
        <p:nvPicPr>
          <p:cNvPr id="6149" name="Picture 5" descr="C:\Users\BCKiR\Desktop\2022\PLAŻA 2022\SPRAWOZDANIE 2022r\Foto\Wichura tyczeń\IMG-20220627-WA000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4048" y="1052736"/>
            <a:ext cx="3782783" cy="5040560"/>
          </a:xfrm>
          <a:prstGeom prst="rect">
            <a:avLst/>
          </a:prstGeom>
          <a:noFill/>
        </p:spPr>
      </p:pic>
      <p:pic>
        <p:nvPicPr>
          <p:cNvPr id="6150" name="Picture 6" descr="C:\Users\BCKiR\Desktop\2022\PLAŻA 2022\SPRAWOZDANIE 2022r\Foto\Wichura tyczeń\IMG-20220130-WA000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87624" y="1052735"/>
            <a:ext cx="3780420" cy="5040561"/>
          </a:xfrm>
          <a:prstGeom prst="rect">
            <a:avLst/>
          </a:prstGeom>
          <a:noFill/>
        </p:spPr>
      </p:pic>
      <p:pic>
        <p:nvPicPr>
          <p:cNvPr id="6151" name="Picture 7" descr="C:\Users\BCKiR\Desktop\2022\PLAŻA 2022\SPRAWOZDANIE 2022r\Foto\Wichura tyczeń\IMG-20220130-WA000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4048" y="1052736"/>
            <a:ext cx="3780420" cy="50405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9632" y="332656"/>
            <a:ext cx="7675562" cy="849312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400" dirty="0" smtClean="0">
                <a:solidFill>
                  <a:schemeClr val="tx2">
                    <a:satMod val="130000"/>
                  </a:schemeClr>
                </a:solidFill>
              </a:rPr>
              <a:t>22. </a:t>
            </a:r>
            <a:r>
              <a:rPr lang="pl-PL" sz="2400" dirty="0" smtClean="0"/>
              <a:t>Usunięcie skutków ulewy w sierpniu 2022r. </a:t>
            </a:r>
            <a:br>
              <a:rPr lang="pl-PL" sz="2400" dirty="0" smtClean="0"/>
            </a:br>
            <a:r>
              <a:rPr lang="pl-PL" sz="2400" dirty="0" smtClean="0"/>
              <a:t/>
            </a:r>
            <a:br>
              <a:rPr lang="pl-PL" sz="2400" dirty="0" smtClean="0"/>
            </a:br>
            <a:endParaRPr lang="pl-PL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25603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Users\BCKiR\Desktop\2022\PLAŻA 2022\SPRAWOZDANIE 2022r\Foto\Ulewa sierpniowa\IMG-20220816-WA00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1196752"/>
            <a:ext cx="3761148" cy="5014865"/>
          </a:xfrm>
          <a:prstGeom prst="rect">
            <a:avLst/>
          </a:prstGeom>
          <a:noFill/>
        </p:spPr>
      </p:pic>
      <p:pic>
        <p:nvPicPr>
          <p:cNvPr id="7171" name="Picture 3" descr="C:\Users\BCKiR\Desktop\2022\PLAŻA 2022\SPRAWOZDANIE 2022r\Foto\Ulewa sierpniowa\IMG-20221012-WA001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1196752"/>
            <a:ext cx="3744416" cy="4992556"/>
          </a:xfrm>
          <a:prstGeom prst="rect">
            <a:avLst/>
          </a:prstGeom>
          <a:noFill/>
        </p:spPr>
      </p:pic>
      <p:pic>
        <p:nvPicPr>
          <p:cNvPr id="7172" name="Picture 4" descr="C:\Users\BCKiR\Desktop\2022\PLAŻA 2022\SPRAWOZDANIE 2022r\Foto\Ulewa sierpniowa\IMG-20221012-WA001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908720"/>
            <a:ext cx="7632848" cy="5724636"/>
          </a:xfrm>
          <a:prstGeom prst="rect">
            <a:avLst/>
          </a:prstGeom>
          <a:noFill/>
        </p:spPr>
      </p:pic>
      <p:pic>
        <p:nvPicPr>
          <p:cNvPr id="7173" name="Picture 5" descr="C:\Users\BCKiR\Desktop\2022\PLAŻA 2022\SPRAWOZDANIE 2022r\Foto\Ulewa sierpniowa\IMG-20221012-WA001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7624" y="908720"/>
            <a:ext cx="7704856" cy="57786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9632" y="260648"/>
            <a:ext cx="7675562" cy="849312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400" dirty="0" smtClean="0">
                <a:solidFill>
                  <a:schemeClr val="tx2">
                    <a:satMod val="130000"/>
                  </a:schemeClr>
                </a:solidFill>
              </a:rPr>
              <a:t>23. </a:t>
            </a:r>
            <a:r>
              <a:rPr lang="pl-PL" sz="2400" dirty="0" smtClean="0"/>
              <a:t>Bieżące dbanie o czystość i porządek na terenie </a:t>
            </a:r>
            <a:br>
              <a:rPr lang="pl-PL" sz="2400" dirty="0" smtClean="0"/>
            </a:br>
            <a:r>
              <a:rPr lang="pl-PL" sz="2400" dirty="0" smtClean="0"/>
              <a:t>OW na Plaży </a:t>
            </a:r>
            <a:br>
              <a:rPr lang="pl-PL" sz="2400" dirty="0" smtClean="0"/>
            </a:br>
            <a:endParaRPr lang="pl-PL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25603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4" name="Picture 2" descr="C:\Users\BCKiR\Desktop\2020\OW na Plaży\FOTKI inwest\Foto\IMG_20200623_111119565_HDR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403648" y="1075252"/>
            <a:ext cx="3547509" cy="4730012"/>
          </a:xfrm>
          <a:prstGeom prst="rect">
            <a:avLst/>
          </a:prstGeom>
          <a:noFill/>
        </p:spPr>
      </p:pic>
      <p:pic>
        <p:nvPicPr>
          <p:cNvPr id="38915" name="Picture 3" descr="C:\Users\BCKiR\Desktop\2020\OW na Plaży\FOTKI inwest\Foto\IMG_20200623_120621328_HDR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148065" y="1075388"/>
            <a:ext cx="3552632" cy="4736843"/>
          </a:xfrm>
          <a:prstGeom prst="rect">
            <a:avLst/>
          </a:prstGeom>
          <a:noFill/>
        </p:spPr>
      </p:pic>
      <p:pic>
        <p:nvPicPr>
          <p:cNvPr id="38916" name="Picture 4" descr="C:\Users\BCKiR\Desktop\2020\OW na Plaży\FOTKI inwest\Foto\IMG_20200623_121020208_HDR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1403649" y="1090770"/>
            <a:ext cx="7342108" cy="5506581"/>
          </a:xfrm>
          <a:prstGeom prst="rect">
            <a:avLst/>
          </a:prstGeom>
          <a:noFill/>
        </p:spPr>
      </p:pic>
      <p:pic>
        <p:nvPicPr>
          <p:cNvPr id="38917" name="Picture 5" descr="C:\Users\BCKiR\Desktop\2020\OW na Plaży\FOTKI inwest\Foto\IMG_20200623_111200486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187624" y="1023120"/>
            <a:ext cx="7632848" cy="5724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331640" y="332656"/>
            <a:ext cx="7675562" cy="849312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400" dirty="0" smtClean="0">
                <a:solidFill>
                  <a:schemeClr val="tx2">
                    <a:satMod val="130000"/>
                  </a:schemeClr>
                </a:solidFill>
              </a:rPr>
              <a:t>Ślub nad jeziorem na terenie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OW na Plaży </a:t>
            </a:r>
            <a:br>
              <a:rPr lang="pl-PL" sz="2400" dirty="0" smtClean="0"/>
            </a:br>
            <a:endParaRPr lang="pl-PL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25603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C:\Users\BCKiR\Desktop\2022\PLAŻA 2022\SPRAWOZDANIE 2022r\Foto\Ślub na plaży\IMG-20220723-WA00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7634" y="1268759"/>
            <a:ext cx="3726415" cy="4968553"/>
          </a:xfrm>
          <a:prstGeom prst="rect">
            <a:avLst/>
          </a:prstGeom>
          <a:noFill/>
        </p:spPr>
      </p:pic>
      <p:pic>
        <p:nvPicPr>
          <p:cNvPr id="8195" name="Picture 3" descr="C:\Users\BCKiR\Desktop\2022\PLAŻA 2022\SPRAWOZDANIE 2022r\Foto\Ślub na plaży\IMG-20220723-WA000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1268760"/>
            <a:ext cx="3600400" cy="49666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051720" y="1988840"/>
            <a:ext cx="6192688" cy="936104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4000" dirty="0" smtClean="0">
                <a:solidFill>
                  <a:schemeClr val="tx2">
                    <a:satMod val="130000"/>
                  </a:schemeClr>
                </a:solidFill>
              </a:rPr>
              <a:t>Dziękuje za uwagę </a:t>
            </a:r>
            <a:r>
              <a:rPr lang="pl-PL" sz="4000" dirty="0" smtClean="0">
                <a:solidFill>
                  <a:schemeClr val="tx2">
                    <a:satMod val="130000"/>
                  </a:schemeClr>
                </a:solidFill>
                <a:sym typeface="Wingdings" pitchFamily="2" charset="2"/>
              </a:rPr>
              <a:t></a:t>
            </a:r>
            <a:endParaRPr lang="pl-PL" sz="40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16387" name="Picture 2" descr="https://www.bialybor.com.pl/pliki/bialy-bor/obrazy/logo/her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5876925"/>
            <a:ext cx="7921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3" descr="C:\Users\asus\Desktop\logo BCKi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950" y="5229225"/>
            <a:ext cx="8001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2699792" y="3140968"/>
            <a:ext cx="4824536" cy="850900"/>
          </a:xfrm>
          <a:prstGeom prst="rect">
            <a:avLst/>
          </a:prstGeom>
        </p:spPr>
        <p:txBody>
          <a:bodyPr anchor="ctr">
            <a:normAutofit fontScale="7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Aleksander Leszczyński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200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Dyrektor Białoborskiego </a:t>
            </a:r>
            <a:br>
              <a:rPr lang="pl-PL" sz="2200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l-PL" sz="2200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Centrum Kultury i Rekreacji</a:t>
            </a:r>
            <a:endParaRPr kumimoji="0" lang="pl-PL" sz="22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BCKiR\Desktop\LOGO\nr 3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419872" y="4149080"/>
            <a:ext cx="3456384" cy="18451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zesilenie">
  <a:themeElements>
    <a:clrScheme name="Przesileni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Przesileni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Przesileni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975</TotalTime>
  <Words>258</Words>
  <Application>Microsoft Office PowerPoint</Application>
  <PresentationFormat>Pokaz na ekranie (4:3)</PresentationFormat>
  <Paragraphs>28</Paragraphs>
  <Slides>26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26</vt:i4>
      </vt:variant>
    </vt:vector>
  </HeadingPairs>
  <TitlesOfParts>
    <vt:vector size="27" baseType="lpstr">
      <vt:lpstr>Przesilenie</vt:lpstr>
      <vt:lpstr>Inwestycje i prace wykonane w   „Ośrodku Wypoczynkowym  na Plaży”  rok 2021/2022</vt:lpstr>
      <vt:lpstr>1. Naprawa podbudówki i elewacji wiaty „grzybek”</vt:lpstr>
      <vt:lpstr>2. Wycinka i cięcia pielęgnacyjne drzew na terenie OW na Plaży (świerki, modrzewie, sosny, brzozy i topole)  </vt:lpstr>
      <vt:lpstr>3. Odnowiono, pomalowano elewacje/podmurówki oraz wymieniono i zainpregnowano deski tarasowe domków typu Brda. </vt:lpstr>
      <vt:lpstr>4. Remont elewacji sanitariatów </vt:lpstr>
      <vt:lpstr>5. Zamontowano podgrzewacze wody oraz pociągnięto miedziane orurowanie w domkach typu BRDA   </vt:lpstr>
      <vt:lpstr>6. Dalsze utwardzanie gruntu  na terenie podmokłym pola namiotowego</vt:lpstr>
      <vt:lpstr>7. Budowa miejsca na kontenery na śmieci </vt:lpstr>
      <vt:lpstr>8. Demontaż obrzeży betonowych i równanie ścieżek przy domkach typu BRDA</vt:lpstr>
      <vt:lpstr>9. Wykonanie nasadzeń</vt:lpstr>
      <vt:lpstr>10. Montaż klimatyzatorów w nowych domkach </vt:lpstr>
      <vt:lpstr>11.  Montaż nowej skrzynki elektrycznej na polu namiotowym</vt:lpstr>
      <vt:lpstr>12.  Usuwanie korzeni i pni przy domkach </vt:lpstr>
      <vt:lpstr>13. Wynajęcie i postawienie w sezonie letnim kontenera sanitarnego na potrzeby pola namiotowego</vt:lpstr>
      <vt:lpstr>14. Montaż „stoperów” na motocykle i quady</vt:lpstr>
      <vt:lpstr>15. Zamontowanie słupków ograniczających wjazd na teren plaży </vt:lpstr>
      <vt:lpstr>16. Budowa 4 wiat zakupionych w ramach współpracy Lokalnej Grupy Działania ze Szczecinka w ramach dofinansowania z PROW 2014-2020 Projekt pn: „ Małe Inwestycje Lokalnej Architektury”</vt:lpstr>
      <vt:lpstr>17. Budowa pomostu zakupionego w ramach projektu współpracy Lokalnej Grupy Działania ze Szczecinka w ramach dofinansowania z PROW 2014-2020  Projekt pn: „ Małe Inwestycje Lokalnej Architektury”</vt:lpstr>
      <vt:lpstr>18.  Naprawa i malowanie górnej bramy wjazdowej </vt:lpstr>
      <vt:lpstr>19. Wykonanie szeregu prac naprawczych sprzętu  </vt:lpstr>
      <vt:lpstr>20. Zakup sprzętu i materiałów </vt:lpstr>
      <vt:lpstr>21. Usunięcie skutków wichury w styczniu 2022r. </vt:lpstr>
      <vt:lpstr>22. Usunięcie skutków ulewy w sierpniu 2022r.   </vt:lpstr>
      <vt:lpstr>23. Bieżące dbanie o czystość i porządek na terenie  OW na Plaży  </vt:lpstr>
      <vt:lpstr>Ślub nad jeziorem na terenie  OW na Plaży  </vt:lpstr>
      <vt:lpstr>Dziękuje za uwagę 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asus</dc:creator>
  <cp:lastModifiedBy>BCKiR</cp:lastModifiedBy>
  <cp:revision>117</cp:revision>
  <dcterms:created xsi:type="dcterms:W3CDTF">2018-10-25T18:30:48Z</dcterms:created>
  <dcterms:modified xsi:type="dcterms:W3CDTF">2022-10-18T06:06:12Z</dcterms:modified>
</cp:coreProperties>
</file>